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3" roundtripDataSignature="AMtx7mjCF0CafDeNbKLlChBaEaxWg+M7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30d90cd87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830d90cd8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a visual representation of a user’s stats journey through interactions with the system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represented chronologically for each user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2 main types: current state, ideal future state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current state maps: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build shared user focus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highlight opportunities for improve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align teams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gather information from site analytics, sales stats and user observation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help to plan ideal future state maps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3d67918b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83d67918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30d90cd87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830d90cd87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UML diagram: user case diagram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Data items that are exceptions or irregularities (e.g. business name, not just first and last name)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dcfff59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8dcfff59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830d90cd87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830d90cd87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30d90cd8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2830d90cd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30d90cd87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830d90cd8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ctrTitle"/>
          </p:nvPr>
        </p:nvSpPr>
        <p:spPr>
          <a:xfrm>
            <a:off x="2160600" y="2340900"/>
            <a:ext cx="6860700" cy="11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1" name="Google Shape;11;p32"/>
          <p:cNvSpPr txBox="1"/>
          <p:nvPr>
            <p:ph idx="1" type="subTitle"/>
          </p:nvPr>
        </p:nvSpPr>
        <p:spPr>
          <a:xfrm>
            <a:off x="2160600" y="3663675"/>
            <a:ext cx="6671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" name="Google Shape;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32"/>
          <p:cNvSpPr/>
          <p:nvPr/>
        </p:nvSpPr>
        <p:spPr>
          <a:xfrm>
            <a:off x="2159000" y="0"/>
            <a:ext cx="2159100" cy="21591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orpV_3 300_lzw" id="14" name="Google Shape;1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160589" cy="43195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est_100pc bit" id="15" name="Google Shape;1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3825" y="3681126"/>
            <a:ext cx="910650" cy="13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8" name="Google Shape;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TITLE_AND_BODY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3"/>
          <p:cNvSpPr txBox="1"/>
          <p:nvPr>
            <p:ph type="title"/>
          </p:nvPr>
        </p:nvSpPr>
        <p:spPr>
          <a:xfrm>
            <a:off x="419425" y="1122300"/>
            <a:ext cx="8141700" cy="26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None/>
              <a:defRPr b="1">
                <a:solidFill>
                  <a:srgbClr val="FF99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8" name="Google Shape;18;p33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orpH_3_300_lzw" id="19" name="Google Shape;1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7500" y="4517850"/>
            <a:ext cx="1157700" cy="5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3"/>
          <p:cNvSpPr txBox="1"/>
          <p:nvPr/>
        </p:nvSpPr>
        <p:spPr>
          <a:xfrm>
            <a:off x="499650" y="46695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COS20031, © Swinburne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rest_100pc bit" id="21" name="Google Shape;2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0991" y="174796"/>
            <a:ext cx="477522" cy="72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33"/>
          <p:cNvCxnSpPr/>
          <p:nvPr/>
        </p:nvCxnSpPr>
        <p:spPr>
          <a:xfrm>
            <a:off x="419425" y="828925"/>
            <a:ext cx="81459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33"/>
          <p:cNvCxnSpPr/>
          <p:nvPr/>
        </p:nvCxnSpPr>
        <p:spPr>
          <a:xfrm>
            <a:off x="499050" y="4059925"/>
            <a:ext cx="81459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4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b="1">
                <a:solidFill>
                  <a:srgbClr val="4A86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26" name="Google Shape;26;p34"/>
          <p:cNvSpPr txBox="1"/>
          <p:nvPr>
            <p:ph idx="1" type="body"/>
          </p:nvPr>
        </p:nvSpPr>
        <p:spPr>
          <a:xfrm>
            <a:off x="371225" y="993775"/>
            <a:ext cx="8724000" cy="3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34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orpH_3_300_lzw" id="28" name="Google Shape;2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7500" y="4517850"/>
            <a:ext cx="1157700" cy="5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4"/>
          <p:cNvSpPr txBox="1"/>
          <p:nvPr/>
        </p:nvSpPr>
        <p:spPr>
          <a:xfrm>
            <a:off x="499650" y="46695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COS20031, © Swinburne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rest_100pc bit" id="30" name="Google Shape;3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0991" y="174796"/>
            <a:ext cx="477522" cy="72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31;p34"/>
          <p:cNvCxnSpPr/>
          <p:nvPr/>
        </p:nvCxnSpPr>
        <p:spPr>
          <a:xfrm>
            <a:off x="419425" y="828925"/>
            <a:ext cx="81459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" name="Google Shape;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" name="Google Shape;4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3" name="Google Shape;53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" name="Google Shape;54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s://www.atlassian.com/software/confluence/templates/persona" TargetMode="External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cybermedian.com/how-to-write-effective-user-story-with-invest-principles/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hyperlink" Target="https://www.visual-paradigm.com/guide/agile-software-development/what-is-user-story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atlassian.com/agile/project-management/user-storie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hyperlink" Target="https://www.nngroup.com/articles/journey-mapping-tips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Relationship Id="rId5" Type="http://schemas.openxmlformats.org/officeDocument/2006/relationships/hyperlink" Target="https://careerfoundry.com/en/blog/ux-design/how-to-make-customer-journey-map-with-template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hyperlink" Target="https://careerfoundry.com/en/blog/ux-design/how-to-make-customer-journey-map-with-templat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nngroup.com/articles/empathy-mapping/" TargetMode="External"/><Relationship Id="rId4" Type="http://schemas.openxmlformats.org/officeDocument/2006/relationships/hyperlink" Target="https://www.linkedin.com/pulse/how-create-basic-user-persona-design-master" TargetMode="External"/><Relationship Id="rId5" Type="http://schemas.openxmlformats.org/officeDocument/2006/relationships/hyperlink" Target="https://www.atlassian.com/agile/project-management/user-stories" TargetMode="External"/><Relationship Id="rId6" Type="http://schemas.openxmlformats.org/officeDocument/2006/relationships/hyperlink" Target="https://www.nngroup.com/articles/journey-mapping-101/" TargetMode="External"/><Relationship Id="rId7" Type="http://schemas.openxmlformats.org/officeDocument/2006/relationships/hyperlink" Target="https://www.nngroup.com/articles/journey-mapping-tips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>
            <p:ph type="ctrTitle"/>
          </p:nvPr>
        </p:nvSpPr>
        <p:spPr>
          <a:xfrm>
            <a:off x="2160600" y="2340900"/>
            <a:ext cx="6860700" cy="11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US" sz="2650"/>
              <a:t>COS20031</a:t>
            </a:r>
            <a:endParaRPr b="1" sz="26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650"/>
              <a:t>Computing Technology Design Project</a:t>
            </a:r>
            <a:endParaRPr sz="2650"/>
          </a:p>
        </p:txBody>
      </p:sp>
      <p:sp>
        <p:nvSpPr>
          <p:cNvPr id="70" name="Google Shape;70;p1"/>
          <p:cNvSpPr txBox="1"/>
          <p:nvPr>
            <p:ph idx="1" type="subTitle"/>
          </p:nvPr>
        </p:nvSpPr>
        <p:spPr>
          <a:xfrm>
            <a:off x="2160600" y="3527100"/>
            <a:ext cx="6021000" cy="781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2200">
                <a:solidFill>
                  <a:schemeClr val="dk1"/>
                </a:solidFill>
              </a:rPr>
              <a:t>Week 04:</a:t>
            </a:r>
            <a:br>
              <a:rPr b="1" lang="en-US" sz="2200">
                <a:solidFill>
                  <a:schemeClr val="dk1"/>
                </a:solidFill>
              </a:rPr>
            </a:br>
            <a:r>
              <a:rPr lang="en-US" sz="2200">
                <a:solidFill>
                  <a:schemeClr val="dk1"/>
                </a:solidFill>
              </a:rPr>
              <a:t>Design Thinking, Requirements and Modelling Entities and Relationship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Building an empathy map</a:t>
            </a:r>
            <a:endParaRPr/>
          </a:p>
        </p:txBody>
      </p:sp>
      <p:sp>
        <p:nvSpPr>
          <p:cNvPr id="140" name="Google Shape;140;p7"/>
          <p:cNvSpPr txBox="1"/>
          <p:nvPr>
            <p:ph idx="1" type="body"/>
          </p:nvPr>
        </p:nvSpPr>
        <p:spPr>
          <a:xfrm>
            <a:off x="457199" y="993775"/>
            <a:ext cx="4544007" cy="3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How to Build an Empathy Map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Define scope and goals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Gather materials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Collect research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Individually generate sticky notes for each quadrant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Converge to cluster and synthesize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Polish and plan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https://www.nngroup.com/articles/empathy-mapping/</a:t>
            </a:r>
            <a:endParaRPr sz="12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2" name="Google Shape;14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1207" y="993775"/>
            <a:ext cx="4094018" cy="348817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/>
          <p:nvPr/>
        </p:nvSpPr>
        <p:spPr>
          <a:xfrm>
            <a:off x="6504425" y="2341417"/>
            <a:ext cx="1122502" cy="644237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rgbClr val="006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Persona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Create a persona</a:t>
            </a:r>
            <a:endParaRPr/>
          </a:p>
        </p:txBody>
      </p:sp>
      <p:sp>
        <p:nvSpPr>
          <p:cNvPr id="149" name="Google Shape;149;p8"/>
          <p:cNvSpPr txBox="1"/>
          <p:nvPr>
            <p:ph idx="1" type="body"/>
          </p:nvPr>
        </p:nvSpPr>
        <p:spPr>
          <a:xfrm>
            <a:off x="245025" y="993775"/>
            <a:ext cx="4943100" cy="3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Analyse user attributes, qualities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cluster similar attributes in groups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name each group with a role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make each role personal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name each persona: name, age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Attributes of persona: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what they do in real life?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comfortable with technology?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level of experience in the field?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design implications for each attribute?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Goals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speed, efficiency, accuracy, good presentation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Identify 1-2 personas per feature set</a:t>
            </a:r>
            <a:endParaRPr/>
          </a:p>
        </p:txBody>
      </p:sp>
      <p:sp>
        <p:nvSpPr>
          <p:cNvPr id="150" name="Google Shape;150;p8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242" y="968475"/>
            <a:ext cx="3650957" cy="206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692" y="3208885"/>
            <a:ext cx="3127256" cy="1806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30d90cd87_2_0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Create a persona (alternative)</a:t>
            </a:r>
            <a:endParaRPr/>
          </a:p>
        </p:txBody>
      </p:sp>
      <p:sp>
        <p:nvSpPr>
          <p:cNvPr id="158" name="Google Shape;158;g2830d90cd87_2_0"/>
          <p:cNvSpPr txBox="1"/>
          <p:nvPr>
            <p:ph idx="1" type="body"/>
          </p:nvPr>
        </p:nvSpPr>
        <p:spPr>
          <a:xfrm>
            <a:off x="245017" y="993775"/>
            <a:ext cx="4943100" cy="2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Cover the nuts and bolts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Outline each persona’s demographics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Align your personas to reality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Describe what makes them tick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9" name="Google Shape;159;g2830d90cd87_2_0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0" name="Google Shape;160;g2830d90cd87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2000" y="2652181"/>
            <a:ext cx="4362002" cy="183226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830d90cd87_2_0"/>
          <p:cNvSpPr/>
          <p:nvPr/>
        </p:nvSpPr>
        <p:spPr>
          <a:xfrm>
            <a:off x="636408" y="4475838"/>
            <a:ext cx="4943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https://www.atlassian.com/software/confluence/templates/persona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2830d90cd87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9633" y="858983"/>
            <a:ext cx="3124200" cy="176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Creating user stories</a:t>
            </a:r>
            <a:endParaRPr/>
          </a:p>
        </p:txBody>
      </p:sp>
      <p:sp>
        <p:nvSpPr>
          <p:cNvPr id="168" name="Google Shape;168;p9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9" name="Google Shape;1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583" y="857639"/>
            <a:ext cx="4563435" cy="142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375" y="2404613"/>
            <a:ext cx="4578643" cy="150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273" y="3943899"/>
            <a:ext cx="4745182" cy="118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33225" y="901670"/>
            <a:ext cx="4362000" cy="148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56018" y="2450092"/>
            <a:ext cx="3938530" cy="1685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 Writing effective user stories</a:t>
            </a:r>
            <a:endParaRPr/>
          </a:p>
        </p:txBody>
      </p:sp>
      <p:sp>
        <p:nvSpPr>
          <p:cNvPr id="179" name="Google Shape;179;p10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10"/>
          <p:cNvSpPr/>
          <p:nvPr/>
        </p:nvSpPr>
        <p:spPr>
          <a:xfrm>
            <a:off x="2978728" y="4777306"/>
            <a:ext cx="501534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https://www.cybermedian.com/how-to-write-effective-user-story-with-invest-principles/</a:t>
            </a: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6016" y="941309"/>
            <a:ext cx="6379838" cy="1310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7487" y="2406843"/>
            <a:ext cx="7037825" cy="206071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0"/>
          <p:cNvSpPr/>
          <p:nvPr/>
        </p:nvSpPr>
        <p:spPr>
          <a:xfrm>
            <a:off x="242450" y="1143575"/>
            <a:ext cx="1725000" cy="3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addition to a standardized format and complete elements, a good </a:t>
            </a: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 story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should also follow the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INVEST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principles: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dependent;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egotiable;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aluable;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stimable;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mall;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estable.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 Grouping with themes or epics</a:t>
            </a:r>
            <a:endParaRPr/>
          </a:p>
        </p:txBody>
      </p:sp>
      <p:sp>
        <p:nvSpPr>
          <p:cNvPr id="189" name="Google Shape;189;p11"/>
          <p:cNvSpPr txBox="1"/>
          <p:nvPr>
            <p:ph idx="1" type="body"/>
          </p:nvPr>
        </p:nvSpPr>
        <p:spPr>
          <a:xfrm>
            <a:off x="214746" y="993775"/>
            <a:ext cx="2937164" cy="3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Char char="●"/>
            </a:pPr>
            <a:r>
              <a:rPr b="1" lang="en-US"/>
              <a:t>What is an agile epic?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US"/>
              <a:t>An epic is a large body of work that can be broken down into a number of smaller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stories</a:t>
            </a:r>
            <a:r>
              <a:rPr lang="en-US"/>
              <a:t>, or sometimes called “Issues” in Jira. Epics often encompass multiple teams, on multiple projects, and can even be tracked on multiple boards.</a:t>
            </a:r>
            <a:endParaRPr/>
          </a:p>
        </p:txBody>
      </p:sp>
      <p:sp>
        <p:nvSpPr>
          <p:cNvPr id="190" name="Google Shape;190;p11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11"/>
          <p:cNvSpPr txBox="1"/>
          <p:nvPr/>
        </p:nvSpPr>
        <p:spPr>
          <a:xfrm>
            <a:off x="3401290" y="1063047"/>
            <a:ext cx="5340927" cy="3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Epic Splitting Method: </a:t>
            </a:r>
            <a:r>
              <a:rPr b="1" i="0" lang="en-US" sz="1800" u="none" cap="none" strike="noStrik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F.E.E.D.B.A.C.K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Flow - Influenced Story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Effort - Influenced Story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Entry - Influenced Story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Data Operations - Influenced Story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Business Rules - Influenced Story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Alternatives- Influenced Story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Complexity- Influenced Story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Knowledge- Influenced Story</a:t>
            </a:r>
            <a:endParaRPr/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 What is a journey map</a:t>
            </a:r>
            <a:endParaRPr/>
          </a:p>
        </p:txBody>
      </p:sp>
      <p:sp>
        <p:nvSpPr>
          <p:cNvPr id="197" name="Google Shape;197;p12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55" y="1067430"/>
            <a:ext cx="5210412" cy="343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5775" y="1683327"/>
            <a:ext cx="3709450" cy="270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 Journey map preparation</a:t>
            </a:r>
            <a:endParaRPr/>
          </a:p>
        </p:txBody>
      </p:sp>
      <p:sp>
        <p:nvSpPr>
          <p:cNvPr id="205" name="Google Shape;205;p13"/>
          <p:cNvSpPr txBox="1"/>
          <p:nvPr>
            <p:ph idx="1" type="body"/>
          </p:nvPr>
        </p:nvSpPr>
        <p:spPr>
          <a:xfrm>
            <a:off x="62341" y="993775"/>
            <a:ext cx="5624949" cy="3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b="1" lang="en-US"/>
              <a:t>Defining Goals, Team, and Scope</a:t>
            </a:r>
            <a:endParaRPr/>
          </a:p>
          <a:p>
            <a:pPr indent="-3175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8108"/>
              <a:buAutoNum type="arabicPeriod"/>
            </a:pPr>
            <a:r>
              <a:rPr lang="en-US"/>
              <a:t>Set expectations for how the map will be used before starting</a:t>
            </a:r>
            <a:endParaRPr/>
          </a:p>
          <a:p>
            <a:pPr indent="-3175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8108"/>
              <a:buAutoNum type="arabicPeriod"/>
            </a:pPr>
            <a:r>
              <a:rPr lang="en-US"/>
              <a:t>Spend time defining the objectives</a:t>
            </a:r>
            <a:endParaRPr/>
          </a:p>
          <a:p>
            <a:pPr indent="-3175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8108"/>
              <a:buAutoNum type="arabicPeriod"/>
            </a:pPr>
            <a:r>
              <a:rPr lang="en-US"/>
              <a:t>Start with a small, focused scope</a:t>
            </a:r>
            <a:endParaRPr/>
          </a:p>
          <a:p>
            <a:pPr indent="-3175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8108"/>
              <a:buAutoNum type="arabicPeriod"/>
            </a:pPr>
            <a:r>
              <a:rPr lang="en-US"/>
              <a:t>Accept that you can’t (and shouldn’t) map everything</a:t>
            </a:r>
            <a:endParaRPr/>
          </a:p>
          <a:p>
            <a:pPr indent="-3175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8108"/>
              <a:buAutoNum type="arabicPeriod"/>
            </a:pPr>
            <a:r>
              <a:rPr lang="en-US"/>
              <a:t>Involve a cross functional team</a:t>
            </a:r>
            <a:endParaRPr/>
          </a:p>
          <a:p>
            <a:pPr indent="-3175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8108"/>
              <a:buAutoNum type="arabicPeriod"/>
            </a:pPr>
            <a:r>
              <a:rPr lang="en-US"/>
              <a:t>Build a team of influencers and knowledge holders</a:t>
            </a:r>
            <a:endParaRPr/>
          </a:p>
          <a:p>
            <a:pPr indent="-3175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8108"/>
              <a:buAutoNum type="arabicPeriod"/>
            </a:pPr>
            <a:r>
              <a:rPr lang="en-US"/>
              <a:t>Keep your stakeholders engaged</a:t>
            </a:r>
            <a:endParaRPr/>
          </a:p>
          <a:p>
            <a:pPr indent="-3175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8108"/>
              <a:buAutoNum type="arabicPeriod"/>
            </a:pPr>
            <a:r>
              <a:rPr lang="en-US"/>
              <a:t>Iterate and don't let perfectionism drag you down</a:t>
            </a:r>
            <a:endParaRPr/>
          </a:p>
          <a:p>
            <a:pPr indent="-3175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8108"/>
              <a:buAutoNum type="arabicPeriod"/>
            </a:pPr>
            <a:r>
              <a:rPr lang="en-US"/>
              <a:t>Focus on action and outcomes</a:t>
            </a:r>
            <a:endParaRPr/>
          </a:p>
        </p:txBody>
      </p:sp>
      <p:sp>
        <p:nvSpPr>
          <p:cNvPr id="206" name="Google Shape;206;p13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7" name="Google Shape;20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2700" y="2057399"/>
            <a:ext cx="3624695" cy="214346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3"/>
          <p:cNvSpPr/>
          <p:nvPr/>
        </p:nvSpPr>
        <p:spPr>
          <a:xfrm>
            <a:off x="3052193" y="4752107"/>
            <a:ext cx="46410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https://www.nngroup.com/articles/journey-mapping-tips/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 Building a journey map</a:t>
            </a:r>
            <a:endParaRPr/>
          </a:p>
        </p:txBody>
      </p:sp>
      <p:sp>
        <p:nvSpPr>
          <p:cNvPr id="214" name="Google Shape;214;p14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5" name="Google Shape;21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516" y="1142999"/>
            <a:ext cx="5245048" cy="361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1764" y="2223655"/>
            <a:ext cx="3643461" cy="227295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4"/>
          <p:cNvSpPr txBox="1"/>
          <p:nvPr/>
        </p:nvSpPr>
        <p:spPr>
          <a:xfrm>
            <a:off x="6030048" y="1835727"/>
            <a:ext cx="24868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of a Journey map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4"/>
          <p:cNvSpPr/>
          <p:nvPr/>
        </p:nvSpPr>
        <p:spPr>
          <a:xfrm>
            <a:off x="3027217" y="4839185"/>
            <a:ext cx="500149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https://careerfoundry.com/en/blog/ux-design/how-to-make-customer-journey-map-with-template/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3d67918b5_0_0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</a:t>
            </a:r>
            <a:r>
              <a:rPr lang="en-US"/>
              <a:t>ourney map example</a:t>
            </a:r>
            <a:endParaRPr/>
          </a:p>
        </p:txBody>
      </p:sp>
      <p:sp>
        <p:nvSpPr>
          <p:cNvPr id="224" name="Google Shape;224;g283d67918b5_0_0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5" name="Google Shape;225;g283d67918b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699" y="798125"/>
            <a:ext cx="6260376" cy="3905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83d67918b5_0_0"/>
          <p:cNvSpPr/>
          <p:nvPr/>
        </p:nvSpPr>
        <p:spPr>
          <a:xfrm>
            <a:off x="3027217" y="4839185"/>
            <a:ext cx="500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https://careerfoundry.com/en/blog/ux-design/how-to-make-customer-journey-map-with-template/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/>
          <p:nvPr>
            <p:ph type="title"/>
          </p:nvPr>
        </p:nvSpPr>
        <p:spPr>
          <a:xfrm>
            <a:off x="407605" y="166336"/>
            <a:ext cx="8141700" cy="567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50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C5ADB"/>
                </a:solidFill>
              </a:rPr>
              <a:t>TABLE OF CONTENTS</a:t>
            </a:r>
            <a:endParaRPr>
              <a:solidFill>
                <a:srgbClr val="0C5ADB"/>
              </a:solidFill>
            </a:endParaRPr>
          </a:p>
        </p:txBody>
      </p:sp>
      <p:sp>
        <p:nvSpPr>
          <p:cNvPr id="76" name="Google Shape;76;p2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2"/>
          <p:cNvSpPr txBox="1"/>
          <p:nvPr/>
        </p:nvSpPr>
        <p:spPr>
          <a:xfrm>
            <a:off x="234424" y="1295648"/>
            <a:ext cx="8141700" cy="567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7500" lnSpcReduction="10000"/>
          </a:bodyPr>
          <a:lstStyle/>
          <a:p>
            <a:pPr indent="-4064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2564"/>
              <a:buFont typeface="Arial"/>
              <a:buAutoNum type="alphaUcParenBoth"/>
            </a:pPr>
            <a:r>
              <a:rPr b="1" i="0" lang="en-US" sz="28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 Design Thinking</a:t>
            </a:r>
            <a:endParaRPr b="1" i="0" sz="28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407605" y="2258374"/>
            <a:ext cx="8141700" cy="651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50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(B) Gathering Requirements</a:t>
            </a:r>
            <a:endParaRPr b="1" i="0" sz="28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881401" y="3145063"/>
            <a:ext cx="8141700" cy="651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50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(C) Developing the Conceptual Data Model</a:t>
            </a:r>
            <a:endParaRPr b="1" i="0" sz="28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 Alternative: Reading material about Design Thinking</a:t>
            </a:r>
            <a:endParaRPr/>
          </a:p>
        </p:txBody>
      </p:sp>
      <p:sp>
        <p:nvSpPr>
          <p:cNvPr id="232" name="Google Shape;232;p15"/>
          <p:cNvSpPr txBox="1"/>
          <p:nvPr>
            <p:ph idx="1" type="body"/>
          </p:nvPr>
        </p:nvSpPr>
        <p:spPr>
          <a:xfrm>
            <a:off x="371225" y="993775"/>
            <a:ext cx="8724000" cy="3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Empathy Mapping: The First Step in Design ThinkingLinks to an external site.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4"/>
              </a:rPr>
              <a:t>How to build a personaLinks to an external site.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5"/>
              </a:rPr>
              <a:t>How to write user storiesLinks to an external site.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6"/>
              </a:rPr>
              <a:t>Journey maps 101Links to an external site.</a:t>
            </a:r>
            <a:r>
              <a:rPr lang="en-US"/>
              <a:t>, 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7"/>
              </a:rPr>
              <a:t>Tips for getting started with journey mappingLinks to an external site.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3" name="Google Shape;233;p15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/>
          <p:nvPr>
            <p:ph type="title"/>
          </p:nvPr>
        </p:nvSpPr>
        <p:spPr>
          <a:xfrm>
            <a:off x="292583" y="90136"/>
            <a:ext cx="8141700" cy="651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50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(B) Gathering Requirements</a:t>
            </a:r>
            <a:endParaRPr/>
          </a:p>
        </p:txBody>
      </p:sp>
      <p:sp>
        <p:nvSpPr>
          <p:cNvPr id="239" name="Google Shape;239;p16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0" name="Google Shape;24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5832" y="940615"/>
            <a:ext cx="5001490" cy="3042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830d90cd87_2_24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Gathering requirements</a:t>
            </a:r>
            <a:endParaRPr/>
          </a:p>
        </p:txBody>
      </p:sp>
      <p:sp>
        <p:nvSpPr>
          <p:cNvPr id="246" name="Google Shape;246;g2830d90cd87_2_24"/>
          <p:cNvSpPr txBox="1"/>
          <p:nvPr>
            <p:ph idx="1" type="body"/>
          </p:nvPr>
        </p:nvSpPr>
        <p:spPr>
          <a:xfrm>
            <a:off x="371225" y="993775"/>
            <a:ext cx="8724000" cy="3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Understand the goal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Review the current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Discover actors and tasks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Interview the client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Work with historical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Identify exceptions and irregularities</a:t>
            </a:r>
            <a:endParaRPr/>
          </a:p>
        </p:txBody>
      </p:sp>
      <p:sp>
        <p:nvSpPr>
          <p:cNvPr id="247" name="Google Shape;247;g2830d90cd87_2_24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Understand the goal</a:t>
            </a:r>
            <a:endParaRPr/>
          </a:p>
        </p:txBody>
      </p:sp>
      <p:sp>
        <p:nvSpPr>
          <p:cNvPr id="253" name="Google Shape;253;p17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4" name="Google Shape;25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364" y="1039091"/>
            <a:ext cx="7263946" cy="3593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Review the current system</a:t>
            </a:r>
            <a:endParaRPr/>
          </a:p>
        </p:txBody>
      </p:sp>
      <p:sp>
        <p:nvSpPr>
          <p:cNvPr id="260" name="Google Shape;260;p18"/>
          <p:cNvSpPr txBox="1"/>
          <p:nvPr>
            <p:ph idx="1" type="body"/>
          </p:nvPr>
        </p:nvSpPr>
        <p:spPr>
          <a:xfrm>
            <a:off x="32087" y="1048496"/>
            <a:ext cx="4512204" cy="3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>
                <a:solidFill>
                  <a:schemeClr val="accent1"/>
                </a:solidFill>
              </a:rPr>
              <a:t>1. Locating Current Records</a:t>
            </a:r>
            <a:endParaRPr b="1"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Outdated Computer </a:t>
            </a:r>
            <a:r>
              <a:rPr b="1" lang="en-US"/>
              <a:t>Database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Spreadsheet </a:t>
            </a:r>
            <a:r>
              <a:rPr b="1" lang="en-US"/>
              <a:t>Files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Paper records</a:t>
            </a:r>
            <a:r>
              <a:rPr lang="en-US"/>
              <a:t> in file folders or cabinets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Always keep the mission statement in mind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>
                <a:solidFill>
                  <a:schemeClr val="accent1"/>
                </a:solidFill>
              </a:rPr>
              <a:t>2. Locating Current Data Export</a:t>
            </a:r>
            <a:endParaRPr b="1"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Summary</a:t>
            </a:r>
            <a:r>
              <a:rPr lang="en-US"/>
              <a:t> reports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Transaction</a:t>
            </a:r>
            <a:r>
              <a:rPr lang="en-US"/>
              <a:t> logs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Directories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Invoices</a:t>
            </a:r>
            <a:r>
              <a:rPr lang="en-US"/>
              <a:t> and </a:t>
            </a:r>
            <a:r>
              <a:rPr b="1" lang="en-US"/>
              <a:t>Receipts</a:t>
            </a:r>
            <a:endParaRPr b="1"/>
          </a:p>
        </p:txBody>
      </p:sp>
      <p:sp>
        <p:nvSpPr>
          <p:cNvPr id="261" name="Google Shape;261;p18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18"/>
          <p:cNvSpPr txBox="1"/>
          <p:nvPr/>
        </p:nvSpPr>
        <p:spPr>
          <a:xfrm>
            <a:off x="4170218" y="1048496"/>
            <a:ext cx="4925007" cy="3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3. Missing Requirements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does the system </a:t>
            </a:r>
            <a:r>
              <a:rPr b="1" i="0" lang="en-US" sz="1400" u="none" cap="none" strike="noStrike">
                <a:solidFill>
                  <a:schemeClr val="dk1"/>
                </a:solidFill>
              </a:rPr>
              <a:t>NOT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do?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Look for </a:t>
            </a:r>
            <a:r>
              <a:rPr b="1" i="0" lang="en-US" sz="1400" u="none" cap="none" strike="noStrike">
                <a:solidFill>
                  <a:schemeClr val="dk1"/>
                </a:solidFill>
              </a:rPr>
              <a:t>bottlenecks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the process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requested summary data </a:t>
            </a:r>
            <a:r>
              <a:rPr b="1" i="0" lang="en-US" sz="1400" u="none" cap="none" strike="noStrike">
                <a:solidFill>
                  <a:schemeClr val="dk1"/>
                </a:solidFill>
              </a:rPr>
              <a:t>difficult to obtain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the current system as a guide, not a model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4. Areas for Growth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there any known </a:t>
            </a:r>
            <a:r>
              <a:rPr b="1" i="0" lang="en-US" sz="1400" u="none" cap="none" strike="noStrike">
                <a:solidFill>
                  <a:schemeClr val="dk1"/>
                </a:solidFill>
              </a:rPr>
              <a:t>future requirements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</a:t>
            </a:r>
            <a:r>
              <a:rPr b="1" i="0" lang="en-US" sz="1400" u="none" cap="none" strike="noStrike">
                <a:solidFill>
                  <a:schemeClr val="dk1"/>
                </a:solidFill>
              </a:rPr>
              <a:t>reports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would be helpful if is available?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Discover actors and tasks</a:t>
            </a:r>
            <a:endParaRPr/>
          </a:p>
        </p:txBody>
      </p:sp>
      <p:sp>
        <p:nvSpPr>
          <p:cNvPr id="268" name="Google Shape;268;p19"/>
          <p:cNvSpPr txBox="1"/>
          <p:nvPr>
            <p:ph idx="1" type="body"/>
          </p:nvPr>
        </p:nvSpPr>
        <p:spPr>
          <a:xfrm>
            <a:off x="221020" y="826784"/>
            <a:ext cx="4427179" cy="3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1. Locating Stakeholders</a:t>
            </a:r>
            <a:endParaRPr b="1">
              <a:solidFill>
                <a:schemeClr val="accent1"/>
              </a:solidFill>
            </a:endParaRPr>
          </a:p>
          <a:p>
            <a:pPr indent="-30308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084"/>
              <a:buChar char="●"/>
            </a:pPr>
            <a:r>
              <a:rPr lang="en-US"/>
              <a:t>Identify group of people that interact with the system</a:t>
            </a:r>
            <a:endParaRPr/>
          </a:p>
          <a:p>
            <a:pPr indent="-30308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084"/>
              <a:buChar char="●"/>
            </a:pPr>
            <a:r>
              <a:rPr lang="en-US"/>
              <a:t>User groups are called “Actors”</a:t>
            </a:r>
            <a:endParaRPr/>
          </a:p>
          <a:p>
            <a:pPr indent="-30308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084"/>
              <a:buChar char="●"/>
            </a:pPr>
            <a:r>
              <a:rPr lang="en-US"/>
              <a:t>Actors represent the same position or role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2. Possible Actors for Two Trees</a:t>
            </a:r>
            <a:endParaRPr b="1">
              <a:solidFill>
                <a:schemeClr val="accent1"/>
              </a:solidFill>
            </a:endParaRPr>
          </a:p>
          <a:p>
            <a:pPr indent="-30308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083"/>
              <a:buChar char="●"/>
            </a:pPr>
            <a:r>
              <a:rPr lang="en-US"/>
              <a:t>i.e. performs multiple roles, e.g. </a:t>
            </a:r>
            <a:endParaRPr/>
          </a:p>
          <a:p>
            <a:pPr indent="-30308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084"/>
              <a:buChar char="●"/>
            </a:pPr>
            <a:r>
              <a:rPr lang="en-US"/>
              <a:t>Account Executive</a:t>
            </a:r>
            <a:endParaRPr/>
          </a:p>
          <a:p>
            <a:pPr indent="-30308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084"/>
              <a:buChar char="●"/>
            </a:pPr>
            <a:r>
              <a:rPr lang="en-US"/>
              <a:t>Salesperson</a:t>
            </a:r>
            <a:endParaRPr/>
          </a:p>
          <a:p>
            <a:pPr indent="-30308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084"/>
              <a:buChar char="●"/>
            </a:pPr>
            <a:r>
              <a:rPr lang="en-US"/>
              <a:t>Warehouse manager</a:t>
            </a:r>
            <a:endParaRPr/>
          </a:p>
          <a:p>
            <a:pPr indent="-30308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084"/>
              <a:buChar char="●"/>
            </a:pPr>
            <a:r>
              <a:rPr lang="en-US"/>
              <a:t>External Actors include customer and vendor</a:t>
            </a:r>
            <a:endParaRPr/>
          </a:p>
        </p:txBody>
      </p:sp>
      <p:sp>
        <p:nvSpPr>
          <p:cNvPr id="269" name="Google Shape;269;p19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19"/>
          <p:cNvSpPr txBox="1"/>
          <p:nvPr/>
        </p:nvSpPr>
        <p:spPr>
          <a:xfrm>
            <a:off x="4537364" y="826784"/>
            <a:ext cx="4606636" cy="15700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3. Identifying Actors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mission objectives for assistance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Ask “Who would take on this responsibility?”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 include actors with mission objectives</a:t>
            </a:r>
            <a:endParaRPr/>
          </a:p>
        </p:txBody>
      </p:sp>
      <p:pic>
        <p:nvPicPr>
          <p:cNvPr id="271" name="Google Shape;27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6964" y="2517352"/>
            <a:ext cx="3387436" cy="1982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Interview the client</a:t>
            </a:r>
            <a:endParaRPr/>
          </a:p>
        </p:txBody>
      </p:sp>
      <p:sp>
        <p:nvSpPr>
          <p:cNvPr id="277" name="Google Shape;277;p20"/>
          <p:cNvSpPr txBox="1"/>
          <p:nvPr>
            <p:ph idx="1" type="body"/>
          </p:nvPr>
        </p:nvSpPr>
        <p:spPr>
          <a:xfrm>
            <a:off x="287525" y="854525"/>
            <a:ext cx="4686000" cy="3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1. Identify Interview Subjects</a:t>
            </a:r>
            <a:endParaRPr b="1">
              <a:solidFill>
                <a:schemeClr val="accent1"/>
              </a:solidFill>
            </a:endParaRPr>
          </a:p>
          <a:p>
            <a:pPr indent="-30308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084"/>
              <a:buChar char="●"/>
            </a:pPr>
            <a:r>
              <a:rPr lang="en-US"/>
              <a:t>Locate specific people in each actor group</a:t>
            </a:r>
            <a:endParaRPr/>
          </a:p>
          <a:p>
            <a:pPr indent="-30308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084"/>
              <a:buChar char="●"/>
            </a:pPr>
            <a:r>
              <a:rPr lang="en-US"/>
              <a:t>Seek out the one with the most knowledge or experience</a:t>
            </a:r>
            <a:endParaRPr/>
          </a:p>
          <a:p>
            <a:pPr indent="-30308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084"/>
              <a:buChar char="●"/>
            </a:pPr>
            <a:r>
              <a:rPr lang="en-US"/>
              <a:t>Sometimes known as “</a:t>
            </a:r>
            <a:r>
              <a:rPr b="1" lang="en-US"/>
              <a:t>subject matter expert</a:t>
            </a:r>
            <a:r>
              <a:rPr lang="en-US"/>
              <a:t>”</a:t>
            </a:r>
            <a:endParaRPr/>
          </a:p>
          <a:p>
            <a:pPr indent="-30308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084"/>
              <a:buChar char="●"/>
            </a:pPr>
            <a:r>
              <a:rPr lang="en-US"/>
              <a:t>May also be a single point of contact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2. Conduct an Interview</a:t>
            </a:r>
            <a:endParaRPr b="1">
              <a:solidFill>
                <a:schemeClr val="accent1"/>
              </a:solidFill>
            </a:endParaRPr>
          </a:p>
          <a:p>
            <a:pPr indent="-30308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084"/>
              <a:buChar char="●"/>
            </a:pPr>
            <a:r>
              <a:rPr lang="en-US"/>
              <a:t>Come prepared with questions</a:t>
            </a:r>
            <a:endParaRPr/>
          </a:p>
          <a:p>
            <a:pPr indent="-30308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084"/>
              <a:buChar char="●"/>
            </a:pPr>
            <a:r>
              <a:rPr lang="en-US"/>
              <a:t>Keep the interview on topic</a:t>
            </a:r>
            <a:endParaRPr/>
          </a:p>
          <a:p>
            <a:pPr indent="-30308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084"/>
              <a:buChar char="●"/>
            </a:pPr>
            <a:r>
              <a:rPr lang="en-US"/>
              <a:t>Ask open-ended questions for general overviews</a:t>
            </a:r>
            <a:endParaRPr/>
          </a:p>
          <a:p>
            <a:pPr indent="-30308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084"/>
              <a:buChar char="●"/>
            </a:pPr>
            <a:r>
              <a:rPr lang="en-US"/>
              <a:t>Ask closed questions for specific details</a:t>
            </a:r>
            <a:endParaRPr/>
          </a:p>
        </p:txBody>
      </p:sp>
      <p:sp>
        <p:nvSpPr>
          <p:cNvPr id="278" name="Google Shape;278;p20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p20"/>
          <p:cNvSpPr txBox="1"/>
          <p:nvPr/>
        </p:nvSpPr>
        <p:spPr>
          <a:xfrm>
            <a:off x="4835150" y="854525"/>
            <a:ext cx="4218000" cy="21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3. Business Rules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Formal or informal constraints placed on data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be written in a company manual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“Just known” by everyone in the organization</a:t>
            </a:r>
            <a:endParaRPr/>
          </a:p>
        </p:txBody>
      </p:sp>
      <p:pic>
        <p:nvPicPr>
          <p:cNvPr id="280" name="Google Shape;2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148" y="3180951"/>
            <a:ext cx="4744896" cy="125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Work with historical values</a:t>
            </a:r>
            <a:endParaRPr/>
          </a:p>
        </p:txBody>
      </p:sp>
      <p:sp>
        <p:nvSpPr>
          <p:cNvPr id="286" name="Google Shape;286;p21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7" name="Google Shape;28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225" y="1003876"/>
            <a:ext cx="5649784" cy="366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3055" y="1163782"/>
            <a:ext cx="4052170" cy="186343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1"/>
          <p:cNvSpPr/>
          <p:nvPr/>
        </p:nvSpPr>
        <p:spPr>
          <a:xfrm>
            <a:off x="6069784" y="3493774"/>
            <a:ext cx="307421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Case study</a:t>
            </a:r>
            <a:endParaRPr b="1" i="0" sz="4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Identify exceptions and irregularities</a:t>
            </a:r>
            <a:endParaRPr/>
          </a:p>
        </p:txBody>
      </p:sp>
      <p:sp>
        <p:nvSpPr>
          <p:cNvPr id="295" name="Google Shape;295;p22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6" name="Google Shape;29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267" y="1691986"/>
            <a:ext cx="462157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225" y="883307"/>
            <a:ext cx="3072650" cy="707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6652" y="1450958"/>
            <a:ext cx="5694217" cy="1978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>
            <p:ph type="title"/>
          </p:nvPr>
        </p:nvSpPr>
        <p:spPr>
          <a:xfrm>
            <a:off x="292583" y="90136"/>
            <a:ext cx="8141700" cy="651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50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(C) Developing the Conceptual Data Model</a:t>
            </a:r>
            <a:endParaRPr/>
          </a:p>
        </p:txBody>
      </p:sp>
      <p:sp>
        <p:nvSpPr>
          <p:cNvPr id="304" name="Google Shape;304;p23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5" name="Google Shape;30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3273" y="852055"/>
            <a:ext cx="6463478" cy="3202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8dcfff5935_0_0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 Development Lifecycle</a:t>
            </a:r>
            <a:endParaRPr/>
          </a:p>
        </p:txBody>
      </p:sp>
      <p:sp>
        <p:nvSpPr>
          <p:cNvPr id="85" name="Google Shape;85;g28dcfff5935_0_0"/>
          <p:cNvSpPr txBox="1"/>
          <p:nvPr>
            <p:ph idx="1" type="body"/>
          </p:nvPr>
        </p:nvSpPr>
        <p:spPr>
          <a:xfrm>
            <a:off x="371225" y="993775"/>
            <a:ext cx="8724000" cy="3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Planning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3200"/>
              <a:buAutoNum type="arabicPeriod"/>
            </a:pPr>
            <a:r>
              <a:rPr b="1" lang="en-US" sz="3200">
                <a:solidFill>
                  <a:srgbClr val="0C5ADB"/>
                </a:solidFill>
              </a:rPr>
              <a:t>Requirement gathering</a:t>
            </a:r>
            <a:endParaRPr b="1" sz="3200">
              <a:solidFill>
                <a:srgbClr val="0C5ADB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3200"/>
              <a:buAutoNum type="arabicPeriod"/>
            </a:pPr>
            <a:r>
              <a:rPr b="1" lang="en-US" sz="3200">
                <a:solidFill>
                  <a:srgbClr val="0C5ADB"/>
                </a:solidFill>
              </a:rPr>
              <a:t>Conceptual design</a:t>
            </a:r>
            <a:endParaRPr b="1" sz="3200">
              <a:solidFill>
                <a:srgbClr val="0C5AD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Logical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Physical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Construction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Implementation and rollout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Ongoing support</a:t>
            </a:r>
            <a:endParaRPr/>
          </a:p>
        </p:txBody>
      </p:sp>
      <p:sp>
        <p:nvSpPr>
          <p:cNvPr id="86" name="Google Shape;86;g28dcfff5935_0_0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30d90cd87_2_31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Conceptual modelling</a:t>
            </a:r>
            <a:endParaRPr/>
          </a:p>
        </p:txBody>
      </p:sp>
      <p:sp>
        <p:nvSpPr>
          <p:cNvPr id="311" name="Google Shape;311;g2830d90cd87_2_31"/>
          <p:cNvSpPr txBox="1"/>
          <p:nvPr>
            <p:ph idx="1" type="body"/>
          </p:nvPr>
        </p:nvSpPr>
        <p:spPr>
          <a:xfrm>
            <a:off x="371225" y="993775"/>
            <a:ext cx="8724000" cy="3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Understand entities and tables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Develop relationships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Develop subtypes and supertypes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Utilise lookup tables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Draft the initial data model</a:t>
            </a:r>
            <a:endParaRPr/>
          </a:p>
        </p:txBody>
      </p:sp>
      <p:sp>
        <p:nvSpPr>
          <p:cNvPr id="312" name="Google Shape;312;g2830d90cd87_2_31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Understand entities and tables</a:t>
            </a:r>
            <a:endParaRPr/>
          </a:p>
        </p:txBody>
      </p:sp>
      <p:sp>
        <p:nvSpPr>
          <p:cNvPr id="318" name="Google Shape;318;p24"/>
          <p:cNvSpPr txBox="1"/>
          <p:nvPr>
            <p:ph idx="1" type="body"/>
          </p:nvPr>
        </p:nvSpPr>
        <p:spPr>
          <a:xfrm>
            <a:off x="66726" y="889167"/>
            <a:ext cx="4325166" cy="39114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1. Building a Data Model</a:t>
            </a:r>
            <a:endParaRPr b="1">
              <a:solidFill>
                <a:schemeClr val="accent1"/>
              </a:solidFill>
            </a:endParaRPr>
          </a:p>
          <a:p>
            <a:pPr indent="-3041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7777"/>
              <a:buChar char="●"/>
            </a:pPr>
            <a:r>
              <a:rPr lang="en-US"/>
              <a:t>Graphical representation of the database</a:t>
            </a:r>
            <a:endParaRPr/>
          </a:p>
          <a:p>
            <a:pPr indent="-3041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7777"/>
              <a:buChar char="●"/>
            </a:pPr>
            <a:r>
              <a:rPr lang="en-US"/>
              <a:t>Your construction blueprint</a:t>
            </a:r>
            <a:endParaRPr/>
          </a:p>
          <a:p>
            <a:pPr indent="-3041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7777"/>
              <a:buChar char="●"/>
            </a:pPr>
            <a:r>
              <a:rPr lang="en-US"/>
              <a:t>Visualizes tables and field</a:t>
            </a:r>
            <a:endParaRPr/>
          </a:p>
          <a:p>
            <a:pPr indent="-3041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7777"/>
              <a:buChar char="●"/>
            </a:pPr>
            <a:r>
              <a:rPr lang="en-US"/>
              <a:t>Clarifies relationships between tables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2. Understanding Tables</a:t>
            </a:r>
            <a:endParaRPr b="1">
              <a:solidFill>
                <a:schemeClr val="accent1"/>
              </a:solidFill>
            </a:endParaRPr>
          </a:p>
          <a:p>
            <a:pPr indent="-3041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7777"/>
              <a:buChar char="●"/>
            </a:pPr>
            <a:r>
              <a:rPr lang="en-US"/>
              <a:t>Tables represent collections of entities</a:t>
            </a:r>
            <a:endParaRPr/>
          </a:p>
          <a:p>
            <a:pPr indent="-3041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7777"/>
              <a:buChar char="●"/>
            </a:pPr>
            <a:r>
              <a:rPr lang="en-US"/>
              <a:t>They’re made up of records and rows of identical structure </a:t>
            </a:r>
            <a:endParaRPr/>
          </a:p>
          <a:p>
            <a:pPr indent="-3041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7777"/>
              <a:buChar char="●"/>
            </a:pPr>
            <a:r>
              <a:rPr lang="en-US"/>
              <a:t>Records store data on places, people, things, or events</a:t>
            </a:r>
            <a:endParaRPr/>
          </a:p>
        </p:txBody>
      </p:sp>
      <p:sp>
        <p:nvSpPr>
          <p:cNvPr id="319" name="Google Shape;319;p24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24"/>
          <p:cNvSpPr txBox="1"/>
          <p:nvPr/>
        </p:nvSpPr>
        <p:spPr>
          <a:xfrm>
            <a:off x="4287975" y="916875"/>
            <a:ext cx="4807200" cy="3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3. Identifying Tables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503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Organize field list into logical groupings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503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Field will characterize common subjects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503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 review and interviews will guide the process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4. Tables Diagram</a:t>
            </a:r>
            <a:endParaRPr b="1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941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table is represented by a rectangle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941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Field are listed below the entity name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941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Entities are connected by lines to represent relationships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941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Symbols are added to denote the type of relationships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596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941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Understand entities and tables (Example)</a:t>
            </a:r>
            <a:endParaRPr/>
          </a:p>
        </p:txBody>
      </p:sp>
      <p:sp>
        <p:nvSpPr>
          <p:cNvPr id="326" name="Google Shape;326;p25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7" name="Google Shape;3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3" y="1019273"/>
            <a:ext cx="7377212" cy="379518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5"/>
          <p:cNvSpPr/>
          <p:nvPr/>
        </p:nvSpPr>
        <p:spPr>
          <a:xfrm>
            <a:off x="5564092" y="3812429"/>
            <a:ext cx="307421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Case study</a:t>
            </a:r>
            <a:endParaRPr b="1" i="0" sz="4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Develop relationships</a:t>
            </a:r>
            <a:endParaRPr/>
          </a:p>
        </p:txBody>
      </p:sp>
      <p:sp>
        <p:nvSpPr>
          <p:cNvPr id="334" name="Google Shape;334;p26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5" name="Google Shape;3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384" y="957215"/>
            <a:ext cx="7292781" cy="385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2575" y="1453103"/>
            <a:ext cx="3072650" cy="713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Develop subtypes and supertypes</a:t>
            </a:r>
            <a:endParaRPr/>
          </a:p>
        </p:txBody>
      </p:sp>
      <p:sp>
        <p:nvSpPr>
          <p:cNvPr id="342" name="Google Shape;342;p27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3" name="Google Shape;34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969" y="792951"/>
            <a:ext cx="7814614" cy="391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1350" y="2748284"/>
            <a:ext cx="3072650" cy="713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Utilise lookup tables</a:t>
            </a:r>
            <a:endParaRPr/>
          </a:p>
        </p:txBody>
      </p:sp>
      <p:sp>
        <p:nvSpPr>
          <p:cNvPr id="350" name="Google Shape;350;p28"/>
          <p:cNvSpPr txBox="1"/>
          <p:nvPr>
            <p:ph idx="1" type="body"/>
          </p:nvPr>
        </p:nvSpPr>
        <p:spPr>
          <a:xfrm>
            <a:off x="96982" y="946350"/>
            <a:ext cx="3089131" cy="3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1143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900"/>
              <a:t>What are lookup table?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 sz="1600"/>
              <a:t>Determined by business rules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 sz="1600"/>
              <a:t>Help support data consistency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 sz="1600"/>
              <a:t>Create a finite list of acceptance values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 sz="1600"/>
              <a:t>Implemented as a drop-down list or combo box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/>
          </a:p>
        </p:txBody>
      </p:sp>
      <p:sp>
        <p:nvSpPr>
          <p:cNvPr id="351" name="Google Shape;351;p28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2" name="Google Shape;35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8053" y="1182708"/>
            <a:ext cx="5715947" cy="296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650" y="3386678"/>
            <a:ext cx="3072650" cy="713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9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Draft the initial data model</a:t>
            </a:r>
            <a:endParaRPr/>
          </a:p>
        </p:txBody>
      </p:sp>
      <p:sp>
        <p:nvSpPr>
          <p:cNvPr id="359" name="Google Shape;359;p29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0" name="Google Shape;36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21" y="968475"/>
            <a:ext cx="7816467" cy="3540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Tutorial &amp; Workshop</a:t>
            </a:r>
            <a:endParaRPr/>
          </a:p>
        </p:txBody>
      </p:sp>
      <p:sp>
        <p:nvSpPr>
          <p:cNvPr id="366" name="Google Shape;366;p30"/>
          <p:cNvSpPr txBox="1"/>
          <p:nvPr>
            <p:ph idx="1" type="body"/>
          </p:nvPr>
        </p:nvSpPr>
        <p:spPr>
          <a:xfrm>
            <a:off x="371225" y="993775"/>
            <a:ext cx="8724000" cy="3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See Canvas.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67" name="Google Shape;367;p30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/>
          <p:nvPr>
            <p:ph type="title"/>
          </p:nvPr>
        </p:nvSpPr>
        <p:spPr>
          <a:xfrm>
            <a:off x="400678" y="76282"/>
            <a:ext cx="8141700" cy="567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4064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AutoNum type="alphaUcParenBoth"/>
            </a:pPr>
            <a:r>
              <a:rPr lang="en-US"/>
              <a:t> Design Thinking</a:t>
            </a:r>
            <a:endParaRPr/>
          </a:p>
        </p:txBody>
      </p:sp>
      <p:sp>
        <p:nvSpPr>
          <p:cNvPr id="92" name="Google Shape;92;p3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7624" y="886688"/>
            <a:ext cx="3115304" cy="3150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 txBox="1"/>
          <p:nvPr>
            <p:ph type="title"/>
          </p:nvPr>
        </p:nvSpPr>
        <p:spPr>
          <a:xfrm>
            <a:off x="371225" y="122175"/>
            <a:ext cx="87240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What is Design Thinking?</a:t>
            </a:r>
            <a:endParaRPr/>
          </a:p>
        </p:txBody>
      </p:sp>
      <p:sp>
        <p:nvSpPr>
          <p:cNvPr id="99" name="Google Shape;99;p4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" name="Google Shape;10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0644" y="2379238"/>
            <a:ext cx="5237019" cy="232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1071" y="862857"/>
            <a:ext cx="5750805" cy="1804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Agile, lean and design thinking</a:t>
            </a:r>
            <a:endParaRPr/>
          </a:p>
        </p:txBody>
      </p:sp>
      <p:sp>
        <p:nvSpPr>
          <p:cNvPr id="107" name="Google Shape;107;p5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204" y="968475"/>
            <a:ext cx="2730106" cy="3487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9225" y="2776179"/>
            <a:ext cx="4904793" cy="2325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9225" y="858982"/>
            <a:ext cx="4904793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Empathy</a:t>
            </a:r>
            <a:endParaRPr/>
          </a:p>
        </p:txBody>
      </p:sp>
      <p:sp>
        <p:nvSpPr>
          <p:cNvPr id="116" name="Google Shape;116;p6"/>
          <p:cNvSpPr txBox="1"/>
          <p:nvPr>
            <p:ph idx="1" type="body"/>
          </p:nvPr>
        </p:nvSpPr>
        <p:spPr>
          <a:xfrm>
            <a:off x="371225" y="993775"/>
            <a:ext cx="5101320" cy="3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Empathy</a:t>
            </a:r>
            <a:r>
              <a:rPr lang="en-US"/>
              <a:t>: to understand deeply your users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Persona</a:t>
            </a:r>
            <a:r>
              <a:rPr lang="en-US"/>
              <a:t>: archetypal representation of a user type, describing roles, motivations, goals, behaviours and desired outcomes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behaviour: pain points or work arounds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Empathy map</a:t>
            </a:r>
            <a:r>
              <a:rPr lang="en-US"/>
              <a:t>: tool to quickly summarise user(s) for understanding, used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for cross-functional teams (UI/UX, product, dev)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in planning, brainstorming, design discussions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updated throughout the project</a:t>
            </a:r>
            <a:endParaRPr/>
          </a:p>
          <a:p>
            <a:pPr indent="0" lvl="1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6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8" name="Google Shape;11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250" y="2107125"/>
            <a:ext cx="3729301" cy="227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 txBox="1"/>
          <p:nvPr/>
        </p:nvSpPr>
        <p:spPr>
          <a:xfrm>
            <a:off x="5350300" y="1575800"/>
            <a:ext cx="33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Empathy map</a:t>
            </a:r>
            <a:r>
              <a:rPr lang="en-US"/>
              <a:t>: Saving for retirement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30d90cd87_0_0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Empathy Mapping: The First Step in Design Thinking</a:t>
            </a:r>
            <a:endParaRPr/>
          </a:p>
        </p:txBody>
      </p:sp>
      <p:sp>
        <p:nvSpPr>
          <p:cNvPr id="125" name="Google Shape;125;g2830d90cd87_0_0"/>
          <p:cNvSpPr txBox="1"/>
          <p:nvPr>
            <p:ph idx="1" type="body"/>
          </p:nvPr>
        </p:nvSpPr>
        <p:spPr>
          <a:xfrm>
            <a:off x="371225" y="993775"/>
            <a:ext cx="8518800" cy="3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/>
              <a:t>Empathy map</a:t>
            </a:r>
            <a:r>
              <a:rPr lang="en-US"/>
              <a:t>: a visual representation of </a:t>
            </a:r>
            <a:r>
              <a:rPr lang="en-US"/>
              <a:t>user attitudes and behaviors (not chronological or sequential). It helps to: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/>
              <a:t>align on a deep understanding of end users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/>
              <a:t>spot trends, see patterns (incl. pain points or gaps)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/>
              <a:t>Format: </a:t>
            </a:r>
            <a:r>
              <a:rPr lang="en-US"/>
              <a:t>split into 4 quadrants (with the persona in the middle)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-US" sz="1500"/>
              <a:t>Says</a:t>
            </a:r>
            <a:r>
              <a:rPr lang="en-US" sz="1500"/>
              <a:t>: taken from user quotes</a:t>
            </a:r>
            <a:endParaRPr sz="15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-US" sz="1500"/>
              <a:t>Thinks</a:t>
            </a:r>
            <a:r>
              <a:rPr lang="en-US" sz="1500"/>
              <a:t>: descriptions of what user has in mind (aligned with Says?)</a:t>
            </a:r>
            <a:endParaRPr sz="15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-US" sz="1500"/>
              <a:t>Does</a:t>
            </a:r>
            <a:r>
              <a:rPr lang="en-US" sz="1500"/>
              <a:t>: </a:t>
            </a:r>
            <a:r>
              <a:rPr lang="en-US" sz="1500"/>
              <a:t>actions that the user takes (aligned with Says?)</a:t>
            </a:r>
            <a:endParaRPr sz="15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-US" sz="1500"/>
              <a:t>Feels</a:t>
            </a:r>
            <a:r>
              <a:rPr lang="en-US" sz="1500"/>
              <a:t>: emotional states of the user in various situations (separate but may result from Thinks and Does)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Other sections: pain points &amp; unspoken goals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look for overlaps and inconsistencies between quadrants</a:t>
            </a:r>
            <a:endParaRPr sz="1500"/>
          </a:p>
        </p:txBody>
      </p:sp>
      <p:sp>
        <p:nvSpPr>
          <p:cNvPr id="126" name="Google Shape;126;g2830d90cd87_0_0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30d90cd87_0_14"/>
          <p:cNvSpPr txBox="1"/>
          <p:nvPr>
            <p:ph type="title"/>
          </p:nvPr>
        </p:nvSpPr>
        <p:spPr>
          <a:xfrm>
            <a:off x="371225" y="122175"/>
            <a:ext cx="872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Empathy Mapping: Example</a:t>
            </a:r>
            <a:endParaRPr/>
          </a:p>
        </p:txBody>
      </p:sp>
      <p:sp>
        <p:nvSpPr>
          <p:cNvPr id="132" name="Google Shape;132;g2830d90cd87_0_14"/>
          <p:cNvSpPr txBox="1"/>
          <p:nvPr>
            <p:ph idx="1" type="body"/>
          </p:nvPr>
        </p:nvSpPr>
        <p:spPr>
          <a:xfrm>
            <a:off x="371225" y="993775"/>
            <a:ext cx="8724000" cy="3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t/>
            </a:r>
            <a:endParaRPr/>
          </a:p>
        </p:txBody>
      </p:sp>
      <p:sp>
        <p:nvSpPr>
          <p:cNvPr id="133" name="Google Shape;133;g2830d90cd87_0_14"/>
          <p:cNvSpPr txBox="1"/>
          <p:nvPr>
            <p:ph idx="12" type="sldNum"/>
          </p:nvPr>
        </p:nvSpPr>
        <p:spPr>
          <a:xfrm>
            <a:off x="18233" y="4703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" name="Google Shape;134;g2830d90cd87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5734" y="868526"/>
            <a:ext cx="4557665" cy="422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